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BenchNine"/>
      <p:regular r:id="rId21"/>
      <p:bold r:id="rId22"/>
    </p:embeddedFont>
    <p:embeddedFont>
      <p:font typeface="Josefi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BenchNine-bold.fntdata"/><Relationship Id="rId21" Type="http://schemas.openxmlformats.org/officeDocument/2006/relationships/font" Target="fonts/BenchNine-regular.fntdata"/><Relationship Id="rId24" Type="http://schemas.openxmlformats.org/officeDocument/2006/relationships/font" Target="fonts/JosefinSans-bold.fntdata"/><Relationship Id="rId23" Type="http://schemas.openxmlformats.org/officeDocument/2006/relationships/font" Target="fonts/Josefi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JosefinSans-boldItalic.fntdata"/><Relationship Id="rId25" Type="http://schemas.openxmlformats.org/officeDocument/2006/relationships/font" Target="fonts/Josefi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23c2e0530_1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23c2e0530_1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4b5134cb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44b5134cb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4b5134cb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44b5134cb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44b5134cb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44b5134cb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3c2e0530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23c2e0530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this to another timeline slide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3c2e0530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3c2e0530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23c2e0530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23c2e0530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all hit a point when describing their listing </a:t>
            </a:r>
            <a:r>
              <a:rPr lang="en"/>
              <a:t>where they were just like, what else do I say?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2d12ab3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e2d12ab3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that photos were the primary way that kids my age are going to engage, the title slide and photos are pretty much the only thing that matters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4b5134c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44b5134c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that there is potential to show hotspots of activity, let people know if there is an important shop nearby, ie starbucks, that could be a way to build and expand on the neghborhoods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Tags envisioned on </a:t>
            </a:r>
            <a:r>
              <a:rPr lang="en"/>
              <a:t>search</a:t>
            </a:r>
            <a:r>
              <a:rPr lang="en"/>
              <a:t> part, consumers are primarily concerned with photos, price, and if you can throw tags in there, </a:t>
            </a:r>
            <a:r>
              <a:rPr lang="en"/>
              <a:t>could be great.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Tag encouragement could be part of the details screen, list common tags for the area they are listing 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tags underneath properties could be a great way to get more </a:t>
            </a:r>
            <a:r>
              <a:rPr lang="en"/>
              <a:t>information</a:t>
            </a:r>
            <a:r>
              <a:rPr lang="en"/>
              <a:t> to customers, include it as part of the edit listing section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4b5134cb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4b5134cb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standardized photo list ie: living room, kitchen, front of building, bathroom, another picture of living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Unease about the roommate feature, including them </a:t>
            </a:r>
            <a:r>
              <a:rPr lang="en"/>
              <a:t>throughout</a:t>
            </a:r>
            <a:r>
              <a:rPr lang="en"/>
              <a:t> the process, minimizing information </a:t>
            </a:r>
            <a:r>
              <a:rPr lang="en"/>
              <a:t>required</a:t>
            </a:r>
            <a:r>
              <a:rPr lang="en"/>
              <a:t> about roommate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Standardizing the description box </a:t>
            </a:r>
            <a:r>
              <a:rPr lang="en"/>
              <a:t>could be a great way for customers to get all the information they need.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4bc74b6c8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44bc74b6c8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4b5134cb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44b5134cb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if you register with the same email twice, it overrides your account. I just lost my account information.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9968" y="0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535716" y="1862938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042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20000" y="1683965"/>
            <a:ext cx="5045700" cy="234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205575" y="3547225"/>
            <a:ext cx="2215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/>
          <p:nvPr/>
        </p:nvSpPr>
        <p:spPr>
          <a:xfrm flipH="1">
            <a:off x="3881932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hasCustomPrompt="1" type="title"/>
          </p:nvPr>
        </p:nvSpPr>
        <p:spPr>
          <a:xfrm>
            <a:off x="723075" y="1820250"/>
            <a:ext cx="5248200" cy="100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723126" y="2757150"/>
            <a:ext cx="52482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2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13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720000" y="1233175"/>
            <a:ext cx="44613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720000" y="2872425"/>
            <a:ext cx="4828200" cy="15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 flipH="1">
            <a:off x="3147929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flipH="1">
            <a:off x="3881932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456150" y="3172325"/>
            <a:ext cx="22317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i="0"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1933200" y="2030225"/>
            <a:ext cx="5277600" cy="12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13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1560825" y="1587425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2355900" y="1874500"/>
            <a:ext cx="2003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1" name="Google Shape;91;p16"/>
          <p:cNvSpPr txBox="1"/>
          <p:nvPr>
            <p:ph idx="2" type="title"/>
          </p:nvPr>
        </p:nvSpPr>
        <p:spPr>
          <a:xfrm>
            <a:off x="4784275" y="1587400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2" name="Google Shape;92;p16"/>
          <p:cNvSpPr txBox="1"/>
          <p:nvPr>
            <p:ph idx="3" type="subTitle"/>
          </p:nvPr>
        </p:nvSpPr>
        <p:spPr>
          <a:xfrm>
            <a:off x="4784275" y="1874500"/>
            <a:ext cx="19179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3" name="Google Shape;93;p16"/>
          <p:cNvSpPr txBox="1"/>
          <p:nvPr>
            <p:ph idx="4" type="title"/>
          </p:nvPr>
        </p:nvSpPr>
        <p:spPr>
          <a:xfrm>
            <a:off x="4784275" y="3110125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4" name="Google Shape;94;p16"/>
          <p:cNvSpPr txBox="1"/>
          <p:nvPr>
            <p:ph idx="5" type="subTitle"/>
          </p:nvPr>
        </p:nvSpPr>
        <p:spPr>
          <a:xfrm>
            <a:off x="4784275" y="3397225"/>
            <a:ext cx="19179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5" name="Google Shape;95;p16"/>
          <p:cNvSpPr txBox="1"/>
          <p:nvPr>
            <p:ph idx="6" type="title"/>
          </p:nvPr>
        </p:nvSpPr>
        <p:spPr>
          <a:xfrm>
            <a:off x="1560900" y="3110150"/>
            <a:ext cx="2799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6" name="Google Shape;96;p16"/>
          <p:cNvSpPr txBox="1"/>
          <p:nvPr>
            <p:ph idx="7" type="subTitle"/>
          </p:nvPr>
        </p:nvSpPr>
        <p:spPr>
          <a:xfrm>
            <a:off x="2355900" y="3397225"/>
            <a:ext cx="2003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7" name="Google Shape;97;p16"/>
          <p:cNvSpPr txBox="1"/>
          <p:nvPr>
            <p:ph hasCustomPrompt="1" idx="8" type="title"/>
          </p:nvPr>
        </p:nvSpPr>
        <p:spPr>
          <a:xfrm>
            <a:off x="717604" y="1363904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/>
          <p:nvPr>
            <p:ph hasCustomPrompt="1" idx="9" type="title"/>
          </p:nvPr>
        </p:nvSpPr>
        <p:spPr>
          <a:xfrm>
            <a:off x="7393940" y="1363904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/>
          <p:nvPr>
            <p:ph hasCustomPrompt="1" idx="13" type="title"/>
          </p:nvPr>
        </p:nvSpPr>
        <p:spPr>
          <a:xfrm>
            <a:off x="717604" y="2885223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0" name="Google Shape;100;p16"/>
          <p:cNvSpPr txBox="1"/>
          <p:nvPr>
            <p:ph hasCustomPrompt="1" idx="14" type="title"/>
          </p:nvPr>
        </p:nvSpPr>
        <p:spPr>
          <a:xfrm>
            <a:off x="7393940" y="2885223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BLANK_1_1_1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flipH="1">
            <a:off x="3147929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3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101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852625" y="3290975"/>
            <a:ext cx="21627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3" name="Google Shape;113;p18"/>
          <p:cNvSpPr txBox="1"/>
          <p:nvPr>
            <p:ph idx="2" type="title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4" name="Google Shape;114;p18"/>
          <p:cNvSpPr txBox="1"/>
          <p:nvPr>
            <p:ph idx="3" type="subTitle"/>
          </p:nvPr>
        </p:nvSpPr>
        <p:spPr>
          <a:xfrm>
            <a:off x="3490925" y="3290975"/>
            <a:ext cx="21627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5" name="Google Shape;115;p18"/>
          <p:cNvSpPr txBox="1"/>
          <p:nvPr>
            <p:ph idx="4" type="title"/>
          </p:nvPr>
        </p:nvSpPr>
        <p:spPr>
          <a:xfrm>
            <a:off x="628987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6" name="Google Shape;116;p18"/>
          <p:cNvSpPr txBox="1"/>
          <p:nvPr>
            <p:ph idx="5" type="subTitle"/>
          </p:nvPr>
        </p:nvSpPr>
        <p:spPr>
          <a:xfrm>
            <a:off x="6129225" y="3290975"/>
            <a:ext cx="21627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7" name="Google Shape;117;p18"/>
          <p:cNvSpPr txBox="1"/>
          <p:nvPr>
            <p:ph idx="6" type="title"/>
          </p:nvPr>
        </p:nvSpPr>
        <p:spPr>
          <a:xfrm>
            <a:off x="720000" y="1003925"/>
            <a:ext cx="69282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BLANK_1_1_1_1_2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885425" y="1232241"/>
            <a:ext cx="4529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5505725" y="2714541"/>
            <a:ext cx="29094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30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">
  <p:cSld name="BLANK_1_1_1_1_2_1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 flipH="1">
            <a:off x="3147929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2521825" y="1449300"/>
            <a:ext cx="41004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2656250" y="2931600"/>
            <a:ext cx="38316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30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3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5573475" y="1621225"/>
            <a:ext cx="2847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4634100" y="2571750"/>
            <a:ext cx="378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>
            <p:ph idx="1" type="subTitle"/>
          </p:nvPr>
        </p:nvSpPr>
        <p:spPr>
          <a:xfrm>
            <a:off x="4592775" y="1376337"/>
            <a:ext cx="3828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subTitle"/>
          </p:nvPr>
        </p:nvSpPr>
        <p:spPr>
          <a:xfrm>
            <a:off x="4592775" y="2572131"/>
            <a:ext cx="3828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3" name="Google Shape;133;p21"/>
          <p:cNvSpPr txBox="1"/>
          <p:nvPr>
            <p:ph idx="3" type="subTitle"/>
          </p:nvPr>
        </p:nvSpPr>
        <p:spPr>
          <a:xfrm>
            <a:off x="4592775" y="3769662"/>
            <a:ext cx="38280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34" name="Google Shape;134;p21"/>
          <p:cNvSpPr txBox="1"/>
          <p:nvPr>
            <p:ph hasCustomPrompt="1" type="title"/>
          </p:nvPr>
        </p:nvSpPr>
        <p:spPr>
          <a:xfrm>
            <a:off x="4592775" y="791737"/>
            <a:ext cx="3828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5" name="Google Shape;135;p21"/>
          <p:cNvSpPr txBox="1"/>
          <p:nvPr>
            <p:ph hasCustomPrompt="1" idx="4" type="title"/>
          </p:nvPr>
        </p:nvSpPr>
        <p:spPr>
          <a:xfrm>
            <a:off x="4592775" y="2003410"/>
            <a:ext cx="3828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6" name="Google Shape;136;p21"/>
          <p:cNvSpPr txBox="1"/>
          <p:nvPr>
            <p:ph hasCustomPrompt="1" idx="5" type="title"/>
          </p:nvPr>
        </p:nvSpPr>
        <p:spPr>
          <a:xfrm>
            <a:off x="4592775" y="3199210"/>
            <a:ext cx="3828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 flipH="1">
            <a:off x="3881932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type="title"/>
          </p:nvPr>
        </p:nvSpPr>
        <p:spPr>
          <a:xfrm>
            <a:off x="1170501" y="19593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" type="subTitle"/>
          </p:nvPr>
        </p:nvSpPr>
        <p:spPr>
          <a:xfrm>
            <a:off x="913025" y="2407775"/>
            <a:ext cx="235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143" name="Google Shape;143;p22"/>
          <p:cNvSpPr txBox="1"/>
          <p:nvPr>
            <p:ph idx="2" type="title"/>
          </p:nvPr>
        </p:nvSpPr>
        <p:spPr>
          <a:xfrm>
            <a:off x="6131126" y="19593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3" type="subTitle"/>
          </p:nvPr>
        </p:nvSpPr>
        <p:spPr>
          <a:xfrm>
            <a:off x="5934350" y="2407775"/>
            <a:ext cx="223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145" name="Google Shape;145;p22"/>
          <p:cNvSpPr txBox="1"/>
          <p:nvPr>
            <p:ph idx="4" type="title"/>
          </p:nvPr>
        </p:nvSpPr>
        <p:spPr>
          <a:xfrm>
            <a:off x="3652288" y="302238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5" type="subTitle"/>
          </p:nvPr>
        </p:nvSpPr>
        <p:spPr>
          <a:xfrm>
            <a:off x="3394017" y="3470825"/>
            <a:ext cx="235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147" name="Google Shape;147;p22"/>
          <p:cNvSpPr txBox="1"/>
          <p:nvPr>
            <p:ph idx="6" type="title"/>
          </p:nvPr>
        </p:nvSpPr>
        <p:spPr>
          <a:xfrm>
            <a:off x="3651738" y="19593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7" type="subTitle"/>
          </p:nvPr>
        </p:nvSpPr>
        <p:spPr>
          <a:xfrm>
            <a:off x="3394338" y="2407775"/>
            <a:ext cx="235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149" name="Google Shape;149;p22"/>
          <p:cNvSpPr txBox="1"/>
          <p:nvPr>
            <p:ph idx="8" type="title"/>
          </p:nvPr>
        </p:nvSpPr>
        <p:spPr>
          <a:xfrm>
            <a:off x="1169738" y="302238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9" type="subTitle"/>
          </p:nvPr>
        </p:nvSpPr>
        <p:spPr>
          <a:xfrm>
            <a:off x="912225" y="3470825"/>
            <a:ext cx="235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151" name="Google Shape;151;p22"/>
          <p:cNvSpPr txBox="1"/>
          <p:nvPr>
            <p:ph idx="13" type="title"/>
          </p:nvPr>
        </p:nvSpPr>
        <p:spPr>
          <a:xfrm>
            <a:off x="6329600" y="3022388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52" name="Google Shape;152;p22"/>
          <p:cNvSpPr txBox="1"/>
          <p:nvPr>
            <p:ph idx="14" type="subTitle"/>
          </p:nvPr>
        </p:nvSpPr>
        <p:spPr>
          <a:xfrm>
            <a:off x="5875671" y="3470825"/>
            <a:ext cx="235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153" name="Google Shape;153;p22"/>
          <p:cNvSpPr txBox="1"/>
          <p:nvPr>
            <p:ph idx="15" type="title"/>
          </p:nvPr>
        </p:nvSpPr>
        <p:spPr>
          <a:xfrm>
            <a:off x="720000" y="1003925"/>
            <a:ext cx="36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>
            <p:ph type="ctrTitle"/>
          </p:nvPr>
        </p:nvSpPr>
        <p:spPr>
          <a:xfrm>
            <a:off x="630353" y="1623275"/>
            <a:ext cx="38520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9" name="Google Shape;159;p23"/>
          <p:cNvSpPr txBox="1"/>
          <p:nvPr>
            <p:ph idx="1" type="subTitle"/>
          </p:nvPr>
        </p:nvSpPr>
        <p:spPr>
          <a:xfrm>
            <a:off x="5459625" y="1690025"/>
            <a:ext cx="2961000" cy="13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0" name="Google Shape;160;p23"/>
          <p:cNvSpPr txBox="1"/>
          <p:nvPr/>
        </p:nvSpPr>
        <p:spPr>
          <a:xfrm>
            <a:off x="5109350" y="3272825"/>
            <a:ext cx="3311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BODY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2709968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0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3535704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>
            <p:ph type="title"/>
          </p:nvPr>
        </p:nvSpPr>
        <p:spPr>
          <a:xfrm>
            <a:off x="720000" y="445025"/>
            <a:ext cx="770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720000" y="1152475"/>
            <a:ext cx="77010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000"/>
              <a:buFont typeface="Abel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0293B"/>
              </a:buClr>
              <a:buSzPts val="1400"/>
              <a:buFont typeface="A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2698631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3147929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3881932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720000" y="445025"/>
            <a:ext cx="770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20000" y="1152475"/>
            <a:ext cx="77010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bel"/>
              <a:buChar char="●"/>
              <a:defRPr sz="1200"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flipH="1">
            <a:off x="3881932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743925" y="1003925"/>
            <a:ext cx="627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075150" y="3250525"/>
            <a:ext cx="32442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title"/>
          </p:nvPr>
        </p:nvSpPr>
        <p:spPr>
          <a:xfrm>
            <a:off x="1941537" y="28488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i="0"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4848600" y="3250525"/>
            <a:ext cx="32442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5715037" y="28488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i="0"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flipH="1">
            <a:off x="3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0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 flipH="1">
            <a:off x="3881932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720000" y="1003925"/>
            <a:ext cx="36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ítulo 1">
  <p:cSld name="TITLE_ONLY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720000" y="1003925"/>
            <a:ext cx="36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2139925" y="1712225"/>
            <a:ext cx="4864200" cy="16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-9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2709980" y="25"/>
            <a:ext cx="6434014" cy="5143405"/>
          </a:xfrm>
          <a:custGeom>
            <a:rect b="b" l="l" r="r" t="t"/>
            <a:pathLst>
              <a:path extrusionOk="0" h="104334" w="130514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3" y="4067"/>
            <a:ext cx="5996055" cy="4459748"/>
          </a:xfrm>
          <a:custGeom>
            <a:rect b="b" l="l" r="r" t="t"/>
            <a:pathLst>
              <a:path extrusionOk="0" h="90466" w="12163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0" y="25"/>
            <a:ext cx="5262064" cy="3072467"/>
          </a:xfrm>
          <a:custGeom>
            <a:rect b="b" l="l" r="r" t="t"/>
            <a:pathLst>
              <a:path extrusionOk="0" h="62325" w="106741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535716" y="1862963"/>
            <a:ext cx="5608281" cy="3280502"/>
          </a:xfrm>
          <a:custGeom>
            <a:rect b="b" l="l" r="r" t="t"/>
            <a:pathLst>
              <a:path extrusionOk="0" h="66545" w="113764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4375725" y="8631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10"/>
          <p:cNvSpPr txBox="1"/>
          <p:nvPr>
            <p:ph idx="1" type="subTitle"/>
          </p:nvPr>
        </p:nvSpPr>
        <p:spPr>
          <a:xfrm>
            <a:off x="720000" y="2201675"/>
            <a:ext cx="7518600" cy="18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b="1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●"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ctrTitle"/>
          </p:nvPr>
        </p:nvSpPr>
        <p:spPr>
          <a:xfrm>
            <a:off x="720000" y="1683965"/>
            <a:ext cx="5045700" cy="234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r>
              <a:rPr lang="en"/>
              <a:t> Management Deliverable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6"/>
          <p:cNvSpPr txBox="1"/>
          <p:nvPr>
            <p:ph idx="1" type="subTitle"/>
          </p:nvPr>
        </p:nvSpPr>
        <p:spPr>
          <a:xfrm>
            <a:off x="6205575" y="3547225"/>
            <a:ext cx="2215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Mikail Patankar</a:t>
            </a:r>
            <a:endParaRPr sz="1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University </a:t>
            </a:r>
            <a:r>
              <a:rPr lang="en" sz="1300"/>
              <a:t>of</a:t>
            </a:r>
            <a:r>
              <a:rPr lang="en" sz="1300"/>
              <a:t> Pennsylvania</a:t>
            </a:r>
            <a:endParaRPr sz="13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74" name="Google Shape;174;p26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175" name="Google Shape;175;p26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79" name="Google Shape;179;p26"/>
          <p:cNvCxnSpPr/>
          <p:nvPr/>
        </p:nvCxnSpPr>
        <p:spPr>
          <a:xfrm>
            <a:off x="8420775" y="3387100"/>
            <a:ext cx="0" cy="87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6"/>
          <p:cNvSpPr txBox="1"/>
          <p:nvPr>
            <p:ph idx="1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400" y="439626"/>
            <a:ext cx="3181377" cy="12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4">
            <a:alphaModFix/>
          </a:blip>
          <a:srcRect b="5882" l="0" r="78745" t="0"/>
          <a:stretch/>
        </p:blipFill>
        <p:spPr>
          <a:xfrm>
            <a:off x="4319369" y="439626"/>
            <a:ext cx="885406" cy="11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>
            <p:ph type="title"/>
          </p:nvPr>
        </p:nvSpPr>
        <p:spPr>
          <a:xfrm>
            <a:off x="2139925" y="1712225"/>
            <a:ext cx="4864200" cy="16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grpSp>
        <p:nvGrpSpPr>
          <p:cNvPr id="382" name="Google Shape;382;p35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383" name="Google Shape;383;p35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>
                <a:alpha val="513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5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/>
          <p:nvPr>
            <p:ph type="title"/>
          </p:nvPr>
        </p:nvSpPr>
        <p:spPr>
          <a:xfrm>
            <a:off x="720000" y="1003925"/>
            <a:ext cx="610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93" name="Google Shape;393;p36"/>
          <p:cNvSpPr txBox="1"/>
          <p:nvPr/>
        </p:nvSpPr>
        <p:spPr>
          <a:xfrm>
            <a:off x="1353538" y="3139539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QOL Changes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838738" y="3468275"/>
            <a:ext cx="235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20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Listing Dates, </a:t>
            </a: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Requirements</a:t>
            </a: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, Capitalization &amp; Formatting, Map Adjustment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5949050" y="3139539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Future Initiatives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5949050" y="3468275"/>
            <a:ext cx="223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Mobile App, </a:t>
            </a: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Localization Opportunities</a:t>
            </a: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, Listing Promotions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5949050" y="1804475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Other Suggestions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5949050" y="2133325"/>
            <a:ext cx="235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7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Standardization, Roommate Revisit, Storytelling Guidance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1353538" y="1804476"/>
            <a:ext cx="1841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720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Feature Updates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36"/>
          <p:cNvSpPr txBox="1"/>
          <p:nvPr/>
        </p:nvSpPr>
        <p:spPr>
          <a:xfrm>
            <a:off x="838738" y="2133213"/>
            <a:ext cx="235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200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Customer Guidance,  Necessary Information, Neighborhood Capitalization. 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01" name="Google Shape;401;p36"/>
          <p:cNvGrpSpPr/>
          <p:nvPr/>
        </p:nvGrpSpPr>
        <p:grpSpPr>
          <a:xfrm>
            <a:off x="5431300" y="3419832"/>
            <a:ext cx="279284" cy="274634"/>
            <a:chOff x="860940" y="2746477"/>
            <a:chExt cx="371883" cy="365691"/>
          </a:xfrm>
        </p:grpSpPr>
        <p:sp>
          <p:nvSpPr>
            <p:cNvPr id="402" name="Google Shape;402;p36"/>
            <p:cNvSpPr/>
            <p:nvPr/>
          </p:nvSpPr>
          <p:spPr>
            <a:xfrm>
              <a:off x="908191" y="3026302"/>
              <a:ext cx="30294" cy="28961"/>
            </a:xfrm>
            <a:custGeom>
              <a:rect b="b" l="l" r="r" t="t"/>
              <a:pathLst>
                <a:path extrusionOk="0" h="912" w="954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943757" y="3061836"/>
              <a:ext cx="30263" cy="28961"/>
            </a:xfrm>
            <a:custGeom>
              <a:rect b="b" l="l" r="r" t="t"/>
              <a:pathLst>
                <a:path extrusionOk="0" h="912" w="953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926355" y="3044085"/>
              <a:ext cx="29881" cy="28579"/>
            </a:xfrm>
            <a:custGeom>
              <a:rect b="b" l="l" r="r" t="t"/>
              <a:pathLst>
                <a:path extrusionOk="0" h="900" w="941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860940" y="2746477"/>
              <a:ext cx="371883" cy="365691"/>
            </a:xfrm>
            <a:custGeom>
              <a:rect b="b" l="l" r="r" t="t"/>
              <a:pathLst>
                <a:path extrusionOk="0" h="11516" w="11711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070396" y="2832057"/>
              <a:ext cx="90406" cy="69035"/>
            </a:xfrm>
            <a:custGeom>
              <a:rect b="b" l="l" r="r" t="t"/>
              <a:pathLst>
                <a:path extrusionOk="0" h="2174" w="2847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36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408" name="Google Shape;408;p36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>
                <a:alpha val="513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36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13" name="Google Shape;413;p36"/>
          <p:cNvGrpSpPr/>
          <p:nvPr/>
        </p:nvGrpSpPr>
        <p:grpSpPr>
          <a:xfrm>
            <a:off x="3429503" y="3419828"/>
            <a:ext cx="279272" cy="274636"/>
            <a:chOff x="2496894" y="3680964"/>
            <a:chExt cx="357720" cy="355148"/>
          </a:xfrm>
        </p:grpSpPr>
        <p:sp>
          <p:nvSpPr>
            <p:cNvPr id="414" name="Google Shape;414;p36"/>
            <p:cNvSpPr/>
            <p:nvPr/>
          </p:nvSpPr>
          <p:spPr>
            <a:xfrm>
              <a:off x="2598224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2715051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2496894" y="3680964"/>
              <a:ext cx="297989" cy="296528"/>
            </a:xfrm>
            <a:custGeom>
              <a:rect b="b" l="l" r="r" t="t"/>
              <a:pathLst>
                <a:path extrusionOk="0" h="9338" w="9384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2555895" y="3739075"/>
              <a:ext cx="298719" cy="297036"/>
            </a:xfrm>
            <a:custGeom>
              <a:rect b="b" l="l" r="r" t="t"/>
              <a:pathLst>
                <a:path extrusionOk="0" h="9354" w="9407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569867" y="3875336"/>
              <a:ext cx="211393" cy="99139"/>
            </a:xfrm>
            <a:custGeom>
              <a:rect b="b" l="l" r="r" t="t"/>
              <a:pathLst>
                <a:path extrusionOk="0" h="3122" w="6657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6"/>
          <p:cNvGrpSpPr/>
          <p:nvPr/>
        </p:nvGrpSpPr>
        <p:grpSpPr>
          <a:xfrm>
            <a:off x="3409063" y="2030649"/>
            <a:ext cx="320143" cy="392581"/>
            <a:chOff x="3086313" y="2877049"/>
            <a:chExt cx="320143" cy="392581"/>
          </a:xfrm>
        </p:grpSpPr>
        <p:sp>
          <p:nvSpPr>
            <p:cNvPr id="420" name="Google Shape;420;p36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6"/>
          <p:cNvGrpSpPr/>
          <p:nvPr/>
        </p:nvGrpSpPr>
        <p:grpSpPr>
          <a:xfrm>
            <a:off x="3366719" y="1804485"/>
            <a:ext cx="2410560" cy="2190962"/>
            <a:chOff x="267375" y="1071875"/>
            <a:chExt cx="470500" cy="428550"/>
          </a:xfrm>
        </p:grpSpPr>
        <p:sp>
          <p:nvSpPr>
            <p:cNvPr id="433" name="Google Shape;433;p36"/>
            <p:cNvSpPr/>
            <p:nvPr/>
          </p:nvSpPr>
          <p:spPr>
            <a:xfrm>
              <a:off x="288350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solidFill>
              <a:schemeClr val="lt1">
                <a:alpha val="82710"/>
              </a:scheme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67375" y="1377050"/>
              <a:ext cx="79225" cy="79200"/>
            </a:xfrm>
            <a:custGeom>
              <a:rect b="b" l="l" r="r" t="t"/>
              <a:pathLst>
                <a:path extrusionOk="0" h="3168" w="3169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507325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solidFill>
              <a:schemeClr val="lt1">
                <a:alpha val="70950"/>
              </a:scheme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658700" y="1377050"/>
              <a:ext cx="79175" cy="79200"/>
            </a:xfrm>
            <a:custGeom>
              <a:rect b="b" l="l" r="r" t="t"/>
              <a:pathLst>
                <a:path extrusionOk="0" h="3168" w="3167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507325" y="1071875"/>
              <a:ext cx="209575" cy="209600"/>
            </a:xfrm>
            <a:custGeom>
              <a:rect b="b" l="l" r="r" t="t"/>
              <a:pathLst>
                <a:path extrusionOk="0" h="8384" w="8383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solidFill>
              <a:schemeClr val="lt1">
                <a:alpha val="51340"/>
              </a:scheme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288350" y="1071875"/>
              <a:ext cx="209600" cy="209550"/>
            </a:xfrm>
            <a:custGeom>
              <a:rect b="b" l="l" r="r" t="t"/>
              <a:pathLst>
                <a:path extrusionOk="0" h="8382" w="8384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solidFill>
              <a:schemeClr val="lt1">
                <a:alpha val="25889"/>
              </a:schemeClr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67375" y="1114917"/>
              <a:ext cx="79225" cy="79175"/>
            </a:xfrm>
            <a:custGeom>
              <a:rect b="b" l="l" r="r" t="t"/>
              <a:pathLst>
                <a:path extrusionOk="0" h="3167" w="3169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658700" y="1114920"/>
              <a:ext cx="79175" cy="79175"/>
            </a:xfrm>
            <a:custGeom>
              <a:rect b="b" l="l" r="r" t="t"/>
              <a:pathLst>
                <a:path extrusionOk="0" h="3167" w="3167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6"/>
          <p:cNvGrpSpPr/>
          <p:nvPr/>
        </p:nvGrpSpPr>
        <p:grpSpPr>
          <a:xfrm>
            <a:off x="5410881" y="2089620"/>
            <a:ext cx="320109" cy="274641"/>
            <a:chOff x="7009649" y="1541981"/>
            <a:chExt cx="524940" cy="320655"/>
          </a:xfrm>
        </p:grpSpPr>
        <p:sp>
          <p:nvSpPr>
            <p:cNvPr id="442" name="Google Shape;442;p36"/>
            <p:cNvSpPr/>
            <p:nvPr/>
          </p:nvSpPr>
          <p:spPr>
            <a:xfrm>
              <a:off x="7009649" y="1541981"/>
              <a:ext cx="524940" cy="320655"/>
            </a:xfrm>
            <a:custGeom>
              <a:rect b="b" l="l" r="r" t="t"/>
              <a:pathLst>
                <a:path extrusionOk="0" h="10074" w="16492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7110104" y="1604909"/>
              <a:ext cx="61782" cy="41697"/>
            </a:xfrm>
            <a:custGeom>
              <a:rect b="b" l="l" r="r" t="t"/>
              <a:pathLst>
                <a:path extrusionOk="0" h="1310" w="1941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7110455" y="1655296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7146104" y="1676909"/>
              <a:ext cx="61050" cy="41729"/>
            </a:xfrm>
            <a:custGeom>
              <a:rect b="b" l="l" r="r" t="t"/>
              <a:pathLst>
                <a:path extrusionOk="0" h="1311" w="1918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7110455" y="1726563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7262825" y="1636739"/>
              <a:ext cx="48541" cy="80371"/>
            </a:xfrm>
            <a:custGeom>
              <a:rect b="b" l="l" r="r" t="t"/>
              <a:pathLst>
                <a:path extrusionOk="0" h="2525" w="1525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7380691" y="1636357"/>
              <a:ext cx="48891" cy="80371"/>
            </a:xfrm>
            <a:custGeom>
              <a:rect b="b" l="l" r="r" t="t"/>
              <a:pathLst>
                <a:path extrusionOk="0" h="2525" w="1536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7321933" y="1626744"/>
              <a:ext cx="48923" cy="99851"/>
            </a:xfrm>
            <a:custGeom>
              <a:rect b="b" l="l" r="r" t="t"/>
              <a:pathLst>
                <a:path extrusionOk="0" h="3137" w="1537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/>
          <p:nvPr>
            <p:ph type="title"/>
          </p:nvPr>
        </p:nvSpPr>
        <p:spPr>
          <a:xfrm>
            <a:off x="723075" y="1820250"/>
            <a:ext cx="5248200" cy="100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55" name="Google Shape;455;p37"/>
          <p:cNvSpPr txBox="1"/>
          <p:nvPr>
            <p:ph idx="1" type="body"/>
          </p:nvPr>
        </p:nvSpPr>
        <p:spPr>
          <a:xfrm>
            <a:off x="723126" y="2757150"/>
            <a:ext cx="52482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grpSp>
        <p:nvGrpSpPr>
          <p:cNvPr id="456" name="Google Shape;456;p37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457" name="Google Shape;457;p37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>
                <a:alpha val="513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1" name="Google Shape;461;p37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1560825" y="1587425"/>
            <a:ext cx="2799000" cy="42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Feedback</a:t>
            </a:r>
            <a:endParaRPr/>
          </a:p>
        </p:txBody>
      </p:sp>
      <p:sp>
        <p:nvSpPr>
          <p:cNvPr id="189" name="Google Shape;189;p27"/>
          <p:cNvSpPr txBox="1"/>
          <p:nvPr>
            <p:ph idx="1" type="subTitle"/>
          </p:nvPr>
        </p:nvSpPr>
        <p:spPr>
          <a:xfrm>
            <a:off x="2355900" y="1874500"/>
            <a:ext cx="2003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Suggestions </a:t>
            </a:r>
            <a:r>
              <a:rPr lang="en"/>
              <a:t>collected</a:t>
            </a:r>
            <a:r>
              <a:rPr lang="en"/>
              <a:t> from customer discovery interviews</a:t>
            </a:r>
            <a:endParaRPr/>
          </a:p>
        </p:txBody>
      </p:sp>
      <p:sp>
        <p:nvSpPr>
          <p:cNvPr id="190" name="Google Shape;190;p27"/>
          <p:cNvSpPr txBox="1"/>
          <p:nvPr>
            <p:ph idx="2" type="title"/>
          </p:nvPr>
        </p:nvSpPr>
        <p:spPr>
          <a:xfrm>
            <a:off x="4784275" y="1587400"/>
            <a:ext cx="2799000" cy="42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Bugs &amp; QOL Updates</a:t>
            </a:r>
            <a:endParaRPr/>
          </a:p>
        </p:txBody>
      </p:sp>
      <p:sp>
        <p:nvSpPr>
          <p:cNvPr id="191" name="Google Shape;191;p27"/>
          <p:cNvSpPr txBox="1"/>
          <p:nvPr>
            <p:ph idx="3" type="subTitle"/>
          </p:nvPr>
        </p:nvSpPr>
        <p:spPr>
          <a:xfrm>
            <a:off x="4784275" y="1874500"/>
            <a:ext cx="19179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Potential bugs and quality of life fixes</a:t>
            </a:r>
            <a:endParaRPr/>
          </a:p>
        </p:txBody>
      </p:sp>
      <p:sp>
        <p:nvSpPr>
          <p:cNvPr id="192" name="Google Shape;192;p27"/>
          <p:cNvSpPr txBox="1"/>
          <p:nvPr>
            <p:ph idx="4" type="title"/>
          </p:nvPr>
        </p:nvSpPr>
        <p:spPr>
          <a:xfrm>
            <a:off x="4787150" y="3201175"/>
            <a:ext cx="1783200" cy="42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Q&amp;A, Feedback &amp; Next Steps</a:t>
            </a:r>
            <a:endParaRPr/>
          </a:p>
        </p:txBody>
      </p:sp>
      <p:sp>
        <p:nvSpPr>
          <p:cNvPr id="193" name="Google Shape;193;p27"/>
          <p:cNvSpPr txBox="1"/>
          <p:nvPr>
            <p:ph idx="6" type="title"/>
          </p:nvPr>
        </p:nvSpPr>
        <p:spPr>
          <a:xfrm>
            <a:off x="1560900" y="3110150"/>
            <a:ext cx="2799000" cy="42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4" name="Google Shape;194;p27"/>
          <p:cNvSpPr txBox="1"/>
          <p:nvPr>
            <p:ph idx="7" type="subTitle"/>
          </p:nvPr>
        </p:nvSpPr>
        <p:spPr>
          <a:xfrm>
            <a:off x="2355900" y="3397225"/>
            <a:ext cx="2003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Summary of key points &amp; future ideas</a:t>
            </a:r>
            <a:endParaRPr/>
          </a:p>
        </p:txBody>
      </p:sp>
      <p:cxnSp>
        <p:nvCxnSpPr>
          <p:cNvPr id="195" name="Google Shape;195;p27"/>
          <p:cNvCxnSpPr/>
          <p:nvPr/>
        </p:nvCxnSpPr>
        <p:spPr>
          <a:xfrm rot="10800000">
            <a:off x="6784900" y="1892060"/>
            <a:ext cx="1635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7"/>
          <p:cNvCxnSpPr/>
          <p:nvPr/>
        </p:nvCxnSpPr>
        <p:spPr>
          <a:xfrm rot="10800000">
            <a:off x="6784900" y="3411935"/>
            <a:ext cx="1635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7"/>
          <p:cNvCxnSpPr/>
          <p:nvPr/>
        </p:nvCxnSpPr>
        <p:spPr>
          <a:xfrm rot="10800000">
            <a:off x="720000" y="1892060"/>
            <a:ext cx="1635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7"/>
          <p:cNvCxnSpPr/>
          <p:nvPr/>
        </p:nvCxnSpPr>
        <p:spPr>
          <a:xfrm rot="10800000">
            <a:off x="720000" y="3411935"/>
            <a:ext cx="1635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7"/>
          <p:cNvCxnSpPr/>
          <p:nvPr/>
        </p:nvCxnSpPr>
        <p:spPr>
          <a:xfrm>
            <a:off x="4572600" y="1726300"/>
            <a:ext cx="0" cy="2193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0" name="Google Shape;200;p27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201" name="Google Shape;201;p27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7"/>
          <p:cNvSpPr txBox="1"/>
          <p:nvPr>
            <p:ph idx="8" type="title"/>
          </p:nvPr>
        </p:nvSpPr>
        <p:spPr>
          <a:xfrm>
            <a:off x="717604" y="1363904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6" name="Google Shape;206;p27"/>
          <p:cNvSpPr txBox="1"/>
          <p:nvPr>
            <p:ph idx="9" type="title"/>
          </p:nvPr>
        </p:nvSpPr>
        <p:spPr>
          <a:xfrm>
            <a:off x="7393940" y="1363904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7" name="Google Shape;207;p27"/>
          <p:cNvSpPr txBox="1"/>
          <p:nvPr>
            <p:ph idx="13" type="title"/>
          </p:nvPr>
        </p:nvSpPr>
        <p:spPr>
          <a:xfrm>
            <a:off x="717604" y="2885223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8" name="Google Shape;208;p27"/>
          <p:cNvSpPr txBox="1"/>
          <p:nvPr>
            <p:ph idx="14" type="title"/>
          </p:nvPr>
        </p:nvSpPr>
        <p:spPr>
          <a:xfrm>
            <a:off x="7393940" y="2885223"/>
            <a:ext cx="1028700" cy="5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09" name="Google Shape;209;p27"/>
          <p:cNvGrpSpPr/>
          <p:nvPr/>
        </p:nvGrpSpPr>
        <p:grpSpPr>
          <a:xfrm>
            <a:off x="2979845" y="2794312"/>
            <a:ext cx="359213" cy="327807"/>
            <a:chOff x="1958520" y="2302574"/>
            <a:chExt cx="359213" cy="327807"/>
          </a:xfrm>
        </p:grpSpPr>
        <p:sp>
          <p:nvSpPr>
            <p:cNvPr id="210" name="Google Shape;210;p27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" name="Google Shape;213;p27"/>
          <p:cNvSpPr/>
          <p:nvPr/>
        </p:nvSpPr>
        <p:spPr>
          <a:xfrm>
            <a:off x="3417898" y="2794009"/>
            <a:ext cx="356196" cy="328410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27"/>
          <p:cNvGrpSpPr/>
          <p:nvPr/>
        </p:nvGrpSpPr>
        <p:grpSpPr>
          <a:xfrm>
            <a:off x="3852942" y="2782948"/>
            <a:ext cx="350198" cy="350548"/>
            <a:chOff x="3094217" y="1976585"/>
            <a:chExt cx="350198" cy="350548"/>
          </a:xfrm>
        </p:grpSpPr>
        <p:sp>
          <p:nvSpPr>
            <p:cNvPr id="215" name="Google Shape;215;p27"/>
            <p:cNvSpPr/>
            <p:nvPr/>
          </p:nvSpPr>
          <p:spPr>
            <a:xfrm>
              <a:off x="3094217" y="2129039"/>
              <a:ext cx="131543" cy="197362"/>
            </a:xfrm>
            <a:custGeom>
              <a:rect b="b" l="l" r="r" t="t"/>
              <a:pathLst>
                <a:path extrusionOk="0" h="6201" w="4133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116592" y="2293778"/>
              <a:ext cx="10630" cy="32241"/>
            </a:xfrm>
            <a:custGeom>
              <a:rect b="b" l="l" r="r" t="t"/>
              <a:pathLst>
                <a:path extrusionOk="0" h="10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193519" y="2293778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346227" y="2166755"/>
              <a:ext cx="54966" cy="18301"/>
            </a:xfrm>
            <a:custGeom>
              <a:rect b="b" l="l" r="r" t="t"/>
              <a:pathLst>
                <a:path extrusionOk="0" h="575" w="1727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302655" y="2134991"/>
              <a:ext cx="141760" cy="192143"/>
            </a:xfrm>
            <a:custGeom>
              <a:rect b="b" l="l" r="r" t="t"/>
              <a:pathLst>
                <a:path extrusionOk="0" h="6037" w="4454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330313" y="2288463"/>
              <a:ext cx="10248" cy="37938"/>
            </a:xfrm>
            <a:custGeom>
              <a:rect b="b" l="l" r="r" t="t"/>
              <a:pathLst>
                <a:path extrusionOk="0" h="1192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406859" y="2288463"/>
              <a:ext cx="10630" cy="37938"/>
            </a:xfrm>
            <a:custGeom>
              <a:rect b="b" l="l" r="r" t="t"/>
              <a:pathLst>
                <a:path extrusionOk="0" h="1192" w="334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149183" y="1976585"/>
              <a:ext cx="219419" cy="183072"/>
            </a:xfrm>
            <a:custGeom>
              <a:rect b="b" l="l" r="r" t="t"/>
              <a:pathLst>
                <a:path extrusionOk="0" h="5752" w="6894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3187822" y="2009177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226110" y="2009177"/>
              <a:ext cx="81478" cy="10280"/>
            </a:xfrm>
            <a:custGeom>
              <a:rect b="b" l="l" r="r" t="t"/>
              <a:pathLst>
                <a:path extrusionOk="0" h="323" w="256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187822" y="2036453"/>
              <a:ext cx="119767" cy="10662"/>
            </a:xfrm>
            <a:custGeom>
              <a:rect b="b" l="l" r="r" t="t"/>
              <a:pathLst>
                <a:path extrusionOk="0" h="335" w="3763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187822" y="2064143"/>
              <a:ext cx="81510" cy="10248"/>
            </a:xfrm>
            <a:custGeom>
              <a:rect b="b" l="l" r="r" t="t"/>
              <a:pathLst>
                <a:path extrusionOk="0" h="322" w="2561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3280663" y="2064143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27"/>
          <p:cNvGrpSpPr/>
          <p:nvPr/>
        </p:nvGrpSpPr>
        <p:grpSpPr>
          <a:xfrm>
            <a:off x="4785295" y="2780868"/>
            <a:ext cx="352840" cy="354717"/>
            <a:chOff x="3095745" y="3805393"/>
            <a:chExt cx="352840" cy="354717"/>
          </a:xfrm>
        </p:grpSpPr>
        <p:sp>
          <p:nvSpPr>
            <p:cNvPr id="229" name="Google Shape;229;p27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27"/>
          <p:cNvGrpSpPr/>
          <p:nvPr/>
        </p:nvGrpSpPr>
        <p:grpSpPr>
          <a:xfrm>
            <a:off x="5187631" y="2780651"/>
            <a:ext cx="357720" cy="355148"/>
            <a:chOff x="2496894" y="3680964"/>
            <a:chExt cx="357720" cy="355148"/>
          </a:xfrm>
        </p:grpSpPr>
        <p:sp>
          <p:nvSpPr>
            <p:cNvPr id="236" name="Google Shape;236;p27"/>
            <p:cNvSpPr/>
            <p:nvPr/>
          </p:nvSpPr>
          <p:spPr>
            <a:xfrm>
              <a:off x="2598224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2715051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2496894" y="3680964"/>
              <a:ext cx="297989" cy="296528"/>
            </a:xfrm>
            <a:custGeom>
              <a:rect b="b" l="l" r="r" t="t"/>
              <a:pathLst>
                <a:path extrusionOk="0" h="9338" w="9384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2555895" y="3739075"/>
              <a:ext cx="298719" cy="297036"/>
            </a:xfrm>
            <a:custGeom>
              <a:rect b="b" l="l" r="r" t="t"/>
              <a:pathLst>
                <a:path extrusionOk="0" h="9354" w="9407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2569867" y="3875336"/>
              <a:ext cx="211393" cy="99139"/>
            </a:xfrm>
            <a:custGeom>
              <a:rect b="b" l="l" r="r" t="t"/>
              <a:pathLst>
                <a:path extrusionOk="0" h="3122" w="6657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7"/>
          <p:cNvGrpSpPr/>
          <p:nvPr/>
        </p:nvGrpSpPr>
        <p:grpSpPr>
          <a:xfrm>
            <a:off x="5594855" y="2776881"/>
            <a:ext cx="342144" cy="362704"/>
            <a:chOff x="2704005" y="4258781"/>
            <a:chExt cx="342144" cy="362704"/>
          </a:xfrm>
        </p:grpSpPr>
        <p:sp>
          <p:nvSpPr>
            <p:cNvPr id="242" name="Google Shape;242;p27"/>
            <p:cNvSpPr/>
            <p:nvPr/>
          </p:nvSpPr>
          <p:spPr>
            <a:xfrm>
              <a:off x="2704005" y="4258781"/>
              <a:ext cx="173543" cy="183554"/>
            </a:xfrm>
            <a:custGeom>
              <a:rect b="b" l="l" r="r" t="t"/>
              <a:pathLst>
                <a:path extrusionOk="0" h="5794" w="5478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2733816" y="4278961"/>
              <a:ext cx="112052" cy="122633"/>
            </a:xfrm>
            <a:custGeom>
              <a:rect b="b" l="l" r="r" t="t"/>
              <a:pathLst>
                <a:path extrusionOk="0" h="3871" w="3537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759445" y="4322711"/>
              <a:ext cx="33993" cy="44542"/>
            </a:xfrm>
            <a:custGeom>
              <a:rect b="b" l="l" r="r" t="t"/>
              <a:pathLst>
                <a:path extrusionOk="0" h="1406" w="1073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2791885" y="4321951"/>
              <a:ext cx="26073" cy="44922"/>
            </a:xfrm>
            <a:custGeom>
              <a:rect b="b" l="l" r="r" t="t"/>
              <a:pathLst>
                <a:path extrusionOk="0" h="1418" w="823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828095" y="4322648"/>
              <a:ext cx="218053" cy="170597"/>
            </a:xfrm>
            <a:custGeom>
              <a:rect b="b" l="l" r="r" t="t"/>
              <a:pathLst>
                <a:path extrusionOk="0" h="5385" w="6883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746995" y="4480034"/>
              <a:ext cx="232404" cy="141451"/>
            </a:xfrm>
            <a:custGeom>
              <a:rect b="b" l="l" r="r" t="t"/>
              <a:pathLst>
                <a:path extrusionOk="0" h="4465" w="7336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889206" y="4345046"/>
              <a:ext cx="46411" cy="47488"/>
            </a:xfrm>
            <a:custGeom>
              <a:rect b="b" l="l" r="r" t="t"/>
              <a:pathLst>
                <a:path extrusionOk="0" h="1499" w="1465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 Feature Feedback</a:t>
            </a:r>
            <a:endParaRPr/>
          </a:p>
        </p:txBody>
      </p:sp>
      <p:sp>
        <p:nvSpPr>
          <p:cNvPr id="254" name="Google Shape;254;p28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8"/>
          <p:cNvSpPr txBox="1"/>
          <p:nvPr>
            <p:ph idx="1" type="subTitle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 synthesized from customer discovery interviews</a:t>
            </a:r>
            <a:endParaRPr/>
          </a:p>
        </p:txBody>
      </p:sp>
      <p:grpSp>
        <p:nvGrpSpPr>
          <p:cNvPr id="256" name="Google Shape;256;p28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257" name="Google Shape;257;p28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61" name="Google Shape;261;p28"/>
          <p:cNvCxnSpPr/>
          <p:nvPr/>
        </p:nvCxnSpPr>
        <p:spPr>
          <a:xfrm>
            <a:off x="720000" y="3695500"/>
            <a:ext cx="0" cy="87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720000" y="8631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267" name="Google Shape;267;p29"/>
          <p:cNvSpPr txBox="1"/>
          <p:nvPr>
            <p:ph idx="1" type="subTitle"/>
          </p:nvPr>
        </p:nvSpPr>
        <p:spPr>
          <a:xfrm>
            <a:off x="720000" y="2201675"/>
            <a:ext cx="4045200" cy="18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All customers expressed the need for more guiding questions</a:t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Telling a story through your property listing</a:t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Example: </a:t>
            </a:r>
            <a:r>
              <a:rPr lang="en"/>
              <a:t>What are some of your favorite places to eat nearby?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 txBox="1"/>
          <p:nvPr>
            <p:ph idx="1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" name="Google Shape;269;p29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270" name="Google Shape;270;p29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200" y="1427088"/>
            <a:ext cx="4073997" cy="228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720000" y="719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Listing Information</a:t>
            </a:r>
            <a:endParaRPr/>
          </a:p>
        </p:txBody>
      </p:sp>
      <p:sp>
        <p:nvSpPr>
          <p:cNvPr id="280" name="Google Shape;280;p30"/>
          <p:cNvSpPr txBox="1"/>
          <p:nvPr>
            <p:ph idx="1" type="subTitle"/>
          </p:nvPr>
        </p:nvSpPr>
        <p:spPr>
          <a:xfrm>
            <a:off x="720000" y="2201675"/>
            <a:ext cx="4045200" cy="18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None</a:t>
            </a:r>
            <a:r>
              <a:rPr lang="en"/>
              <a:t> of the customers interviewed noticed the edit listing button</a:t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Creating a popup can incentivize customers to click right away</a:t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Differentiating necessary vs. secondary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0"/>
          <p:cNvPicPr preferRelativeResize="0"/>
          <p:nvPr/>
        </p:nvPicPr>
        <p:blipFill rotWithShape="1">
          <a:blip r:embed="rId3">
            <a:alphaModFix/>
          </a:blip>
          <a:srcRect b="14207" l="14924" r="14875" t="0"/>
          <a:stretch/>
        </p:blipFill>
        <p:spPr>
          <a:xfrm>
            <a:off x="4765200" y="1576575"/>
            <a:ext cx="4045199" cy="238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/>
          <p:nvPr/>
        </p:nvSpPr>
        <p:spPr>
          <a:xfrm rot="5400000">
            <a:off x="7415996" y="1034150"/>
            <a:ext cx="669952" cy="4148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" name="Google Shape;283;p30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284" name="Google Shape;284;p30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30"/>
          <p:cNvSpPr txBox="1"/>
          <p:nvPr>
            <p:ph idx="1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type="title"/>
          </p:nvPr>
        </p:nvSpPr>
        <p:spPr>
          <a:xfrm>
            <a:off x="720000" y="8631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Neighborhood Feature</a:t>
            </a:r>
            <a:endParaRPr/>
          </a:p>
        </p:txBody>
      </p:sp>
      <p:sp>
        <p:nvSpPr>
          <p:cNvPr id="294" name="Google Shape;294;p31"/>
          <p:cNvSpPr txBox="1"/>
          <p:nvPr>
            <p:ph idx="1" type="subTitle"/>
          </p:nvPr>
        </p:nvSpPr>
        <p:spPr>
          <a:xfrm>
            <a:off x="720000" y="2201675"/>
            <a:ext cx="4045200" cy="18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All</a:t>
            </a:r>
            <a:r>
              <a:rPr lang="en"/>
              <a:t> of the customers were appreciative of the neighborhood/google maps feature when viewing listings</a:t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Adding a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tag </a:t>
            </a:r>
            <a:r>
              <a:rPr lang="en"/>
              <a:t>option to properties can help customers sort through information</a:t>
            </a:r>
            <a:endParaRPr/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/>
              <a:t>Ex: University City, Rittenhouse Square, West Philadelphia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1"/>
          <p:cNvPicPr preferRelativeResize="0"/>
          <p:nvPr/>
        </p:nvPicPr>
        <p:blipFill rotWithShape="1">
          <a:blip r:embed="rId3">
            <a:alphaModFix/>
          </a:blip>
          <a:srcRect b="3339" l="4090" r="5403" t="45204"/>
          <a:stretch/>
        </p:blipFill>
        <p:spPr>
          <a:xfrm>
            <a:off x="5001500" y="1100675"/>
            <a:ext cx="3497850" cy="14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213" y="2651178"/>
            <a:ext cx="3020074" cy="241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31"/>
          <p:cNvGrpSpPr/>
          <p:nvPr/>
        </p:nvGrpSpPr>
        <p:grpSpPr>
          <a:xfrm>
            <a:off x="6451017" y="2201687"/>
            <a:ext cx="1452710" cy="128715"/>
            <a:chOff x="803162" y="3176238"/>
            <a:chExt cx="1411906" cy="125100"/>
          </a:xfrm>
        </p:grpSpPr>
        <p:sp>
          <p:nvSpPr>
            <p:cNvPr id="298" name="Google Shape;298;p31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02" name="Google Shape;302;p31"/>
          <p:cNvSpPr/>
          <p:nvPr/>
        </p:nvSpPr>
        <p:spPr>
          <a:xfrm>
            <a:off x="5988575" y="2144450"/>
            <a:ext cx="365947" cy="24317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31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304" name="Google Shape;304;p31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31"/>
          <p:cNvSpPr txBox="1"/>
          <p:nvPr>
            <p:ph idx="1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/>
          <p:nvPr>
            <p:ph type="title"/>
          </p:nvPr>
        </p:nvSpPr>
        <p:spPr>
          <a:xfrm>
            <a:off x="1012563" y="3667200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Standardized Photo List</a:t>
            </a:r>
            <a:endParaRPr/>
          </a:p>
        </p:txBody>
      </p:sp>
      <p:sp>
        <p:nvSpPr>
          <p:cNvPr id="314" name="Google Shape;314;p32"/>
          <p:cNvSpPr txBox="1"/>
          <p:nvPr>
            <p:ph idx="2" type="title"/>
          </p:nvPr>
        </p:nvSpPr>
        <p:spPr>
          <a:xfrm>
            <a:off x="3651932" y="3667200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Roommate Feature Revisit</a:t>
            </a:r>
            <a:endParaRPr/>
          </a:p>
        </p:txBody>
      </p:sp>
      <p:sp>
        <p:nvSpPr>
          <p:cNvPr id="315" name="Google Shape;315;p32"/>
          <p:cNvSpPr txBox="1"/>
          <p:nvPr>
            <p:ph idx="4" type="title"/>
          </p:nvPr>
        </p:nvSpPr>
        <p:spPr>
          <a:xfrm>
            <a:off x="6290050" y="3667200"/>
            <a:ext cx="1841400" cy="5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Standardized</a:t>
            </a:r>
            <a:r>
              <a:rPr lang="en"/>
              <a:t> </a:t>
            </a:r>
            <a:r>
              <a:rPr lang="en"/>
              <a:t>Description Alternative</a:t>
            </a:r>
            <a:endParaRPr/>
          </a:p>
        </p:txBody>
      </p:sp>
      <p:sp>
        <p:nvSpPr>
          <p:cNvPr id="316" name="Google Shape;316;p32"/>
          <p:cNvSpPr txBox="1"/>
          <p:nvPr>
            <p:ph idx="6" type="title"/>
          </p:nvPr>
        </p:nvSpPr>
        <p:spPr>
          <a:xfrm>
            <a:off x="720000" y="1003925"/>
            <a:ext cx="6928200" cy="4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Other Suggestions</a:t>
            </a:r>
            <a:endParaRPr sz="3600"/>
          </a:p>
        </p:txBody>
      </p:sp>
      <p:pic>
        <p:nvPicPr>
          <p:cNvPr id="317" name="Google Shape;3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925" y="1924025"/>
            <a:ext cx="2831651" cy="159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10" y="1924025"/>
            <a:ext cx="2386739" cy="15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412" y="1924025"/>
            <a:ext cx="2118747" cy="1590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32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321" name="Google Shape;321;p32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2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>
            <p:ph type="title"/>
          </p:nvPr>
        </p:nvSpPr>
        <p:spPr>
          <a:xfrm flipH="1">
            <a:off x="720000" y="1233175"/>
            <a:ext cx="4529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 Bugs &amp;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QOL Updates</a:t>
            </a:r>
            <a:endParaRPr/>
          </a:p>
        </p:txBody>
      </p:sp>
      <p:sp>
        <p:nvSpPr>
          <p:cNvPr id="331" name="Google Shape;331;p33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3"/>
          <p:cNvSpPr txBox="1"/>
          <p:nvPr>
            <p:ph idx="1" type="subTitle"/>
          </p:nvPr>
        </p:nvSpPr>
        <p:spPr>
          <a:xfrm flipH="1">
            <a:off x="720000" y="2715475"/>
            <a:ext cx="29094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Potential bugs and quality of life fixes</a:t>
            </a:r>
            <a:endParaRPr/>
          </a:p>
        </p:txBody>
      </p:sp>
      <p:cxnSp>
        <p:nvCxnSpPr>
          <p:cNvPr id="333" name="Google Shape;333;p33"/>
          <p:cNvCxnSpPr/>
          <p:nvPr/>
        </p:nvCxnSpPr>
        <p:spPr>
          <a:xfrm>
            <a:off x="720000" y="3695500"/>
            <a:ext cx="0" cy="87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4" name="Google Shape;334;p33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335" name="Google Shape;335;p33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 txBox="1"/>
          <p:nvPr>
            <p:ph type="title"/>
          </p:nvPr>
        </p:nvSpPr>
        <p:spPr>
          <a:xfrm>
            <a:off x="720000" y="718300"/>
            <a:ext cx="474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Tweaks &amp; Improvements</a:t>
            </a:r>
            <a:endParaRPr/>
          </a:p>
        </p:txBody>
      </p:sp>
      <p:cxnSp>
        <p:nvCxnSpPr>
          <p:cNvPr id="344" name="Google Shape;344;p34"/>
          <p:cNvCxnSpPr>
            <a:stCxn id="345" idx="6"/>
            <a:endCxn id="346" idx="2"/>
          </p:cNvCxnSpPr>
          <p:nvPr/>
        </p:nvCxnSpPr>
        <p:spPr>
          <a:xfrm>
            <a:off x="1923021" y="3350599"/>
            <a:ext cx="1177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7" name="Google Shape;347;p34"/>
          <p:cNvGrpSpPr/>
          <p:nvPr/>
        </p:nvGrpSpPr>
        <p:grpSpPr>
          <a:xfrm>
            <a:off x="1062113" y="2942952"/>
            <a:ext cx="860908" cy="815294"/>
            <a:chOff x="1309425" y="2333125"/>
            <a:chExt cx="787800" cy="787800"/>
          </a:xfrm>
        </p:grpSpPr>
        <p:sp>
          <p:nvSpPr>
            <p:cNvPr id="345" name="Google Shape;345;p34"/>
            <p:cNvSpPr/>
            <p:nvPr/>
          </p:nvSpPr>
          <p:spPr>
            <a:xfrm>
              <a:off x="1309425" y="2333125"/>
              <a:ext cx="787800" cy="7878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402678" y="2426399"/>
              <a:ext cx="601200" cy="601200"/>
            </a:xfrm>
            <a:prstGeom prst="ellipse">
              <a:avLst/>
            </a:prstGeom>
            <a:solidFill>
              <a:schemeClr val="lt1">
                <a:alpha val="696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4"/>
          <p:cNvGrpSpPr/>
          <p:nvPr/>
        </p:nvGrpSpPr>
        <p:grpSpPr>
          <a:xfrm>
            <a:off x="3100293" y="2942952"/>
            <a:ext cx="860908" cy="815294"/>
            <a:chOff x="3159649" y="2333125"/>
            <a:chExt cx="787800" cy="787800"/>
          </a:xfrm>
        </p:grpSpPr>
        <p:sp>
          <p:nvSpPr>
            <p:cNvPr id="346" name="Google Shape;346;p34"/>
            <p:cNvSpPr/>
            <p:nvPr/>
          </p:nvSpPr>
          <p:spPr>
            <a:xfrm>
              <a:off x="3159649" y="2333125"/>
              <a:ext cx="787800" cy="7878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252977" y="2426399"/>
              <a:ext cx="601200" cy="601200"/>
            </a:xfrm>
            <a:prstGeom prst="ellipse">
              <a:avLst/>
            </a:prstGeom>
            <a:solidFill>
              <a:schemeClr val="lt1">
                <a:alpha val="696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34"/>
          <p:cNvGrpSpPr/>
          <p:nvPr/>
        </p:nvGrpSpPr>
        <p:grpSpPr>
          <a:xfrm>
            <a:off x="5124749" y="2942952"/>
            <a:ext cx="860908" cy="815294"/>
            <a:chOff x="5103264" y="2333125"/>
            <a:chExt cx="787800" cy="787800"/>
          </a:xfrm>
        </p:grpSpPr>
        <p:sp>
          <p:nvSpPr>
            <p:cNvPr id="352" name="Google Shape;352;p34"/>
            <p:cNvSpPr/>
            <p:nvPr/>
          </p:nvSpPr>
          <p:spPr>
            <a:xfrm>
              <a:off x="5103264" y="2333125"/>
              <a:ext cx="787800" cy="7878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196592" y="2426399"/>
              <a:ext cx="601200" cy="601200"/>
            </a:xfrm>
            <a:prstGeom prst="ellipse">
              <a:avLst/>
            </a:prstGeom>
            <a:solidFill>
              <a:schemeClr val="lt1">
                <a:alpha val="696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4"/>
          <p:cNvGrpSpPr/>
          <p:nvPr/>
        </p:nvGrpSpPr>
        <p:grpSpPr>
          <a:xfrm>
            <a:off x="7165461" y="2942952"/>
            <a:ext cx="860908" cy="815294"/>
            <a:chOff x="7046880" y="2333125"/>
            <a:chExt cx="787800" cy="787800"/>
          </a:xfrm>
        </p:grpSpPr>
        <p:sp>
          <p:nvSpPr>
            <p:cNvPr id="355" name="Google Shape;355;p34"/>
            <p:cNvSpPr/>
            <p:nvPr/>
          </p:nvSpPr>
          <p:spPr>
            <a:xfrm>
              <a:off x="7046880" y="2333125"/>
              <a:ext cx="787800" cy="7878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7140208" y="2426399"/>
              <a:ext cx="601200" cy="601200"/>
            </a:xfrm>
            <a:prstGeom prst="ellipse">
              <a:avLst/>
            </a:prstGeom>
            <a:solidFill>
              <a:schemeClr val="lt1">
                <a:alpha val="6964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7" name="Google Shape;357;p34"/>
          <p:cNvCxnSpPr>
            <a:stCxn id="352" idx="2"/>
            <a:endCxn id="346" idx="6"/>
          </p:cNvCxnSpPr>
          <p:nvPr/>
        </p:nvCxnSpPr>
        <p:spPr>
          <a:xfrm rot="10800000">
            <a:off x="3961349" y="3350599"/>
            <a:ext cx="116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4"/>
          <p:cNvCxnSpPr>
            <a:stCxn id="355" idx="2"/>
            <a:endCxn id="352" idx="6"/>
          </p:cNvCxnSpPr>
          <p:nvPr/>
        </p:nvCxnSpPr>
        <p:spPr>
          <a:xfrm rot="10800000">
            <a:off x="5985561" y="3350599"/>
            <a:ext cx="1179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34"/>
          <p:cNvSpPr txBox="1"/>
          <p:nvPr>
            <p:ph idx="4294967295" type="title"/>
          </p:nvPr>
        </p:nvSpPr>
        <p:spPr>
          <a:xfrm>
            <a:off x="2705920" y="3892500"/>
            <a:ext cx="16497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Muli"/>
                <a:ea typeface="Muli"/>
                <a:cs typeface="Muli"/>
                <a:sym typeface="Muli"/>
              </a:rPr>
              <a:t>Required Fields Indicator On Signup</a:t>
            </a:r>
            <a:endParaRPr b="0"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0" name="Google Shape;360;p34"/>
          <p:cNvSpPr txBox="1"/>
          <p:nvPr>
            <p:ph idx="4294967295" type="title"/>
          </p:nvPr>
        </p:nvSpPr>
        <p:spPr>
          <a:xfrm>
            <a:off x="681429" y="3892500"/>
            <a:ext cx="16497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Muli"/>
                <a:ea typeface="Muli"/>
                <a:cs typeface="Muli"/>
                <a:sym typeface="Muli"/>
              </a:rPr>
              <a:t>Listing Dates Fix</a:t>
            </a:r>
            <a:endParaRPr b="0"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1" name="Google Shape;361;p34"/>
          <p:cNvSpPr txBox="1"/>
          <p:nvPr>
            <p:ph idx="4294967295" type="title"/>
          </p:nvPr>
        </p:nvSpPr>
        <p:spPr>
          <a:xfrm>
            <a:off x="4730397" y="3892500"/>
            <a:ext cx="16497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Muli"/>
                <a:ea typeface="Muli"/>
                <a:cs typeface="Muli"/>
                <a:sym typeface="Muli"/>
              </a:rPr>
              <a:t>Capitalization Consistency</a:t>
            </a:r>
            <a:endParaRPr b="0"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2" name="Google Shape;362;p34"/>
          <p:cNvSpPr txBox="1"/>
          <p:nvPr>
            <p:ph idx="4294967295" type="title"/>
          </p:nvPr>
        </p:nvSpPr>
        <p:spPr>
          <a:xfrm>
            <a:off x="6754875" y="3892500"/>
            <a:ext cx="16497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Muli"/>
                <a:ea typeface="Muli"/>
                <a:cs typeface="Muli"/>
                <a:sym typeface="Muli"/>
              </a:rPr>
              <a:t>Map Adjustment On Listing Screen</a:t>
            </a:r>
            <a:endParaRPr b="0" sz="1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3" name="Google Shape;363;p34"/>
          <p:cNvSpPr txBox="1"/>
          <p:nvPr>
            <p:ph idx="4294967295" type="title"/>
          </p:nvPr>
        </p:nvSpPr>
        <p:spPr>
          <a:xfrm>
            <a:off x="2705810" y="3209393"/>
            <a:ext cx="16497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2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364" name="Google Shape;364;p34"/>
          <p:cNvSpPr txBox="1"/>
          <p:nvPr>
            <p:ph idx="4294967295" type="title"/>
          </p:nvPr>
        </p:nvSpPr>
        <p:spPr>
          <a:xfrm>
            <a:off x="667700" y="3209393"/>
            <a:ext cx="16497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1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365" name="Google Shape;365;p34"/>
          <p:cNvSpPr txBox="1"/>
          <p:nvPr>
            <p:ph idx="4294967295" type="title"/>
          </p:nvPr>
        </p:nvSpPr>
        <p:spPr>
          <a:xfrm>
            <a:off x="4730342" y="3209393"/>
            <a:ext cx="16497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3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366" name="Google Shape;366;p34"/>
          <p:cNvSpPr txBox="1"/>
          <p:nvPr>
            <p:ph idx="4294967295" type="title"/>
          </p:nvPr>
        </p:nvSpPr>
        <p:spPr>
          <a:xfrm>
            <a:off x="6771129" y="3209393"/>
            <a:ext cx="1649700" cy="2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4</a:t>
            </a:r>
            <a:endParaRPr sz="1200">
              <a:solidFill>
                <a:schemeClr val="accent1"/>
              </a:solidFill>
            </a:endParaRPr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00" y="1259698"/>
            <a:ext cx="2368338" cy="15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/>
          <p:cNvPicPr preferRelativeResize="0"/>
          <p:nvPr/>
        </p:nvPicPr>
        <p:blipFill rotWithShape="1">
          <a:blip r:embed="rId4">
            <a:alphaModFix/>
          </a:blip>
          <a:srcRect b="0" l="18346" r="18346" t="15945"/>
          <a:stretch/>
        </p:blipFill>
        <p:spPr>
          <a:xfrm>
            <a:off x="3041500" y="1255600"/>
            <a:ext cx="1026049" cy="155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4"/>
          <p:cNvPicPr preferRelativeResize="0"/>
          <p:nvPr/>
        </p:nvPicPr>
        <p:blipFill rotWithShape="1">
          <a:blip r:embed="rId5">
            <a:alphaModFix/>
          </a:blip>
          <a:srcRect b="0" l="19618" r="20202" t="0"/>
          <a:stretch/>
        </p:blipFill>
        <p:spPr>
          <a:xfrm>
            <a:off x="4517950" y="1255600"/>
            <a:ext cx="1764219" cy="15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4"/>
          <p:cNvPicPr preferRelativeResize="0"/>
          <p:nvPr/>
        </p:nvPicPr>
        <p:blipFill rotWithShape="1">
          <a:blip r:embed="rId6">
            <a:alphaModFix/>
          </a:blip>
          <a:srcRect b="0" l="20508" r="0" t="9828"/>
          <a:stretch/>
        </p:blipFill>
        <p:spPr>
          <a:xfrm>
            <a:off x="6373187" y="1255600"/>
            <a:ext cx="2413087" cy="155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34"/>
          <p:cNvGrpSpPr/>
          <p:nvPr/>
        </p:nvGrpSpPr>
        <p:grpSpPr>
          <a:xfrm>
            <a:off x="4167750" y="4704850"/>
            <a:ext cx="808500" cy="92100"/>
            <a:chOff x="3570750" y="4704850"/>
            <a:chExt cx="808500" cy="92100"/>
          </a:xfrm>
        </p:grpSpPr>
        <p:sp>
          <p:nvSpPr>
            <p:cNvPr id="372" name="Google Shape;372;p34"/>
            <p:cNvSpPr/>
            <p:nvPr/>
          </p:nvSpPr>
          <p:spPr>
            <a:xfrm>
              <a:off x="35707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809550" y="4704850"/>
              <a:ext cx="92100" cy="92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40483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4287150" y="4704850"/>
              <a:ext cx="92100" cy="92100"/>
            </a:xfrm>
            <a:prstGeom prst="ellipse">
              <a:avLst/>
            </a:prstGeom>
            <a:solidFill>
              <a:schemeClr val="lt1">
                <a:alpha val="5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4"/>
          <p:cNvSpPr txBox="1"/>
          <p:nvPr>
            <p:ph idx="4294967295" type="subTitle"/>
          </p:nvPr>
        </p:nvSpPr>
        <p:spPr>
          <a:xfrm>
            <a:off x="720000" y="540000"/>
            <a:ext cx="20745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Ohana Deliverable 5/16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fessional Company Report by Slidesgo">
  <a:themeElements>
    <a:clrScheme name="Simple Light">
      <a:dk1>
        <a:srgbClr val="FE8A2F"/>
      </a:dk1>
      <a:lt1>
        <a:srgbClr val="FFFFFF"/>
      </a:lt1>
      <a:dk2>
        <a:srgbClr val="FFFFFF"/>
      </a:dk2>
      <a:lt2>
        <a:srgbClr val="FEC67C"/>
      </a:lt2>
      <a:accent1>
        <a:srgbClr val="FE8A2F"/>
      </a:accent1>
      <a:accent2>
        <a:srgbClr val="FEC67C"/>
      </a:accent2>
      <a:accent3>
        <a:srgbClr val="FE8A2F"/>
      </a:accent3>
      <a:accent4>
        <a:srgbClr val="FEC67C"/>
      </a:accent4>
      <a:accent5>
        <a:srgbClr val="FE8A2F"/>
      </a:accent5>
      <a:accent6>
        <a:srgbClr val="FEC67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